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96" r:id="rId4"/>
    <p:sldMasterId id="2147483708" r:id="rId5"/>
  </p:sldMasterIdLst>
  <p:sldIdLst>
    <p:sldId id="256" r:id="rId6"/>
    <p:sldId id="257" r:id="rId7"/>
    <p:sldId id="260" r:id="rId8"/>
    <p:sldId id="259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8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29.04.2024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29.04.2024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29.04.2024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EFD7B-2611-4086-BC17-FB8D6B656581}" type="datetimeFigureOut">
              <a:rPr lang="tr-T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7E8C9-F4D4-40B1-9BE3-9C1201D16423}" type="slidenum">
              <a:rPr lang="tr-T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2848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F94E-C3F8-4D78-974C-C79BBCEA1838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8A307-1E85-492C-92E4-DFDEB2BB8AB6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068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A06D6-39D9-49CA-BB4E-F73BD6BA5540}" type="datetimeFigureOut">
              <a:rPr lang="tr-T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910CA-06AE-4076-B09A-36D1924C1057}" type="slidenum">
              <a:rPr lang="tr-T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1624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9861F-A48C-4AD0-A0DB-3B7B08F57A8F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06974-BE60-4786-830F-4D646F75A8DC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616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C45FF-E240-4B7C-9D90-D6A3AAA1DC51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02F40-0B15-4BD0-A22B-0A31D4CEB1C8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039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4B928-3F21-4DEB-8FC9-A6B8BAA3BD20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8D539-5D69-4537-B57A-F02E48F7F865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6165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71116-D605-4B3F-8781-F5B1861A0411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92BD0-2315-489F-8716-9E8B242B674F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1514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10E79-0C2C-436A-9E45-0661E7FFCF3C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F0DFE-603F-4973-A768-68883BF1681B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94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29.04.2024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192AB-4279-4EE3-AF21-BD64D6B36EFE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7B19C-ECE0-4D59-97C9-CC67AAF90040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2602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8FE3A-17B7-4E97-BC24-68F9D17B053C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B2010-9D91-4FA8-9678-6DC8B2828B93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3955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53AED-C454-4507-A10C-4EFD781B21C5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E47C0-5EE0-4333-B542-915AA2EC766D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5092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EFD7B-2611-4086-BC17-FB8D6B656581}" type="datetimeFigureOut">
              <a:rPr lang="tr-T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7E8C9-F4D4-40B1-9BE3-9C1201D16423}" type="slidenum">
              <a:rPr lang="tr-T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71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F94E-C3F8-4D78-974C-C79BBCEA1838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8A307-1E85-492C-92E4-DFDEB2BB8AB6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385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A06D6-39D9-49CA-BB4E-F73BD6BA5540}" type="datetimeFigureOut">
              <a:rPr lang="tr-T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910CA-06AE-4076-B09A-36D1924C1057}" type="slidenum">
              <a:rPr lang="tr-T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340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9861F-A48C-4AD0-A0DB-3B7B08F57A8F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06974-BE60-4786-830F-4D646F75A8DC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2213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C45FF-E240-4B7C-9D90-D6A3AAA1DC51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02F40-0B15-4BD0-A22B-0A31D4CEB1C8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6523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4B928-3F21-4DEB-8FC9-A6B8BAA3BD20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8D539-5D69-4537-B57A-F02E48F7F865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3513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71116-D605-4B3F-8781-F5B1861A0411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92BD0-2315-489F-8716-9E8B242B674F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964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29.04.2024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10E79-0C2C-436A-9E45-0661E7FFCF3C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F0DFE-603F-4973-A768-68883BF1681B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7039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192AB-4279-4EE3-AF21-BD64D6B36EFE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7B19C-ECE0-4D59-97C9-CC67AAF90040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4976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8FE3A-17B7-4E97-BC24-68F9D17B053C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B2010-9D91-4FA8-9678-6DC8B2828B93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5785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53AED-C454-4507-A10C-4EFD781B21C5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E47C0-5EE0-4333-B542-915AA2EC766D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1887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EFD7B-2611-4086-BC17-FB8D6B656581}" type="datetimeFigureOut">
              <a:rPr lang="tr-T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7E8C9-F4D4-40B1-9BE3-9C1201D16423}" type="slidenum">
              <a:rPr lang="tr-T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1738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F94E-C3F8-4D78-974C-C79BBCEA1838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8A307-1E85-492C-92E4-DFDEB2BB8AB6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5666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A06D6-39D9-49CA-BB4E-F73BD6BA5540}" type="datetimeFigureOut">
              <a:rPr lang="tr-T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910CA-06AE-4076-B09A-36D1924C1057}" type="slidenum">
              <a:rPr lang="tr-T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2829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9861F-A48C-4AD0-A0DB-3B7B08F57A8F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06974-BE60-4786-830F-4D646F75A8DC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3693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C45FF-E240-4B7C-9D90-D6A3AAA1DC51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02F40-0B15-4BD0-A22B-0A31D4CEB1C8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2195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4B928-3F21-4DEB-8FC9-A6B8BAA3BD20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8D539-5D69-4537-B57A-F02E48F7F865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28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29.04.2024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71116-D605-4B3F-8781-F5B1861A0411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92BD0-2315-489F-8716-9E8B242B674F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183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10E79-0C2C-436A-9E45-0661E7FFCF3C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F0DFE-603F-4973-A768-68883BF1681B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265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192AB-4279-4EE3-AF21-BD64D6B36EFE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7B19C-ECE0-4D59-97C9-CC67AAF90040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7435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8FE3A-17B7-4E97-BC24-68F9D17B053C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B2010-9D91-4FA8-9678-6DC8B2828B93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94247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53AED-C454-4507-A10C-4EFD781B21C5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E47C0-5EE0-4333-B542-915AA2EC766D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8813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EFD7B-2611-4086-BC17-FB8D6B656581}" type="datetimeFigureOut">
              <a:rPr lang="tr-T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7E8C9-F4D4-40B1-9BE3-9C1201D16423}" type="slidenum">
              <a:rPr lang="tr-T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350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F94E-C3F8-4D78-974C-C79BBCEA1838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8A307-1E85-492C-92E4-DFDEB2BB8AB6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3734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A06D6-39D9-49CA-BB4E-F73BD6BA5540}" type="datetimeFigureOut">
              <a:rPr lang="tr-T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910CA-06AE-4076-B09A-36D1924C1057}" type="slidenum">
              <a:rPr lang="tr-T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0906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9861F-A48C-4AD0-A0DB-3B7B08F57A8F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06974-BE60-4786-830F-4D646F75A8DC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19304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C45FF-E240-4B7C-9D90-D6A3AAA1DC51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02F40-0B15-4BD0-A22B-0A31D4CEB1C8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321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29.04.2024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4B928-3F21-4DEB-8FC9-A6B8BAA3BD20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8D539-5D69-4537-B57A-F02E48F7F865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92668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71116-D605-4B3F-8781-F5B1861A0411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92BD0-2315-489F-8716-9E8B242B674F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29970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10E79-0C2C-436A-9E45-0661E7FFCF3C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F0DFE-603F-4973-A768-68883BF1681B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5161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192AB-4279-4EE3-AF21-BD64D6B36EFE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7B19C-ECE0-4D59-97C9-CC67AAF90040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0938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8FE3A-17B7-4E97-BC24-68F9D17B053C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B2010-9D91-4FA8-9678-6DC8B2828B93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6001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53AED-C454-4507-A10C-4EFD781B21C5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E47C0-5EE0-4333-B542-915AA2EC766D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645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29.04.2024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29.04.2024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29.04.2024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29.04.2024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29.04.2024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FB15F49-FEF5-4C84-9DC9-8C657C8155C6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06328F3-66E0-4CD4-B0D0-9F29519B4F84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5967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FB15F49-FEF5-4C84-9DC9-8C657C8155C6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06328F3-66E0-4CD4-B0D0-9F29519B4F84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384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FB15F49-FEF5-4C84-9DC9-8C657C8155C6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06328F3-66E0-4CD4-B0D0-9F29519B4F84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154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FB15F49-FEF5-4C84-9DC9-8C657C8155C6}" type="datetimeFigureOut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29.04.2024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06328F3-66E0-4CD4-B0D0-9F29519B4F84}" type="slidenum">
              <a:rPr lang="tr-T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7006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179512" y="620688"/>
            <a:ext cx="8784976" cy="2448272"/>
          </a:xfrm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8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ÇOCUK GELİŞİMİ </a:t>
            </a:r>
            <a:br>
              <a:rPr lang="tr-TR" sz="48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tr-TR" sz="48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VE </a:t>
            </a:r>
            <a:br>
              <a:rPr lang="tr-TR" sz="48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tr-TR" sz="48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EĞİTİMİ ALANI</a:t>
            </a:r>
            <a:r>
              <a:rPr lang="tr-TR" sz="4800" dirty="0" smtClean="0"/>
              <a:t/>
            </a:r>
            <a:br>
              <a:rPr lang="tr-TR" sz="4800" dirty="0" smtClean="0"/>
            </a:br>
            <a:endParaRPr lang="tr-TR" sz="4800" dirty="0"/>
          </a:p>
        </p:txBody>
      </p:sp>
      <p:pic>
        <p:nvPicPr>
          <p:cNvPr id="7171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52" b="8244"/>
          <a:stretch>
            <a:fillRect/>
          </a:stretch>
        </p:blipFill>
        <p:spPr bwMode="auto">
          <a:xfrm>
            <a:off x="179388" y="2636838"/>
            <a:ext cx="8785225" cy="384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5373383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429124" y="0"/>
            <a:ext cx="4714876" cy="7000900"/>
          </a:xfrm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400" b="1" dirty="0" smtClean="0"/>
              <a:t>    </a:t>
            </a:r>
            <a:r>
              <a:rPr lang="tr-TR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Çocuk gelişimi ve eğitimi ile ilgili hangi bilgi, beceri, tutum ve davranışların hangi yaş düzeyindeki çocuklara ve gençlere kazandırılacağı hakkında bilgi veren, çocuğun tüm gelişimlerini destekleyen , plan yapan, uygulayan, insan ilişkileri ve empatiye önem veren, çocuk sağlığı ve hastalıkları konusunda bilgi sahibi olan, özel eğitime muhtaç çocukların gelişimlerine ve uyumlarına yardımcı olan; drama,  basit beden eğitimi hareketleri, müzik çalışmaları, sanat </a:t>
            </a:r>
            <a:r>
              <a:rPr lang="tr-TR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ve </a:t>
            </a:r>
            <a:r>
              <a:rPr lang="tr-TR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ana dili etkinlikleri yapan, çocukları tanıma tekniklerini uygulayan bir alandır.</a:t>
            </a:r>
            <a:r>
              <a:rPr lang="tr-T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tr-T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tr-T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9219" name="Picture 2" descr="kanser-hastalari-cocuk-sahibi-olabili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" t="354" b="354"/>
          <a:stretch>
            <a:fillRect/>
          </a:stretch>
        </p:blipFill>
        <p:spPr bwMode="auto">
          <a:xfrm>
            <a:off x="0" y="571500"/>
            <a:ext cx="428625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88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35918"/>
          </a:xfrm>
        </p:spPr>
        <p:txBody>
          <a:bodyPr/>
          <a:lstStyle/>
          <a:p>
            <a:r>
              <a:rPr lang="tr-TR" dirty="0" smtClean="0"/>
              <a:t>         Alan Genel Bilgileri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3"/>
          </a:xfrm>
        </p:spPr>
        <p:txBody>
          <a:bodyPr/>
          <a:lstStyle/>
          <a:p>
            <a:r>
              <a:rPr lang="tr-TR" sz="2000" dirty="0" smtClean="0"/>
              <a:t>Derslerimiz genellikle uygulama ağırlıklı şarkı, oyun öğretimi, drama, boyama) derslerdir. </a:t>
            </a:r>
          </a:p>
          <a:p>
            <a:r>
              <a:rPr lang="tr-TR" sz="2000" dirty="0" smtClean="0"/>
              <a:t>Kültür dersleri diğer alanlarla ortaktır.</a:t>
            </a:r>
          </a:p>
          <a:p>
            <a:r>
              <a:rPr lang="tr-TR" sz="2000" dirty="0" smtClean="0"/>
              <a:t>Ders esnasında yaptığımız etkinlikleri uygulamalı olarak ana okulunda yapıyoruz.</a:t>
            </a:r>
          </a:p>
          <a:p>
            <a:r>
              <a:rPr lang="tr-TR" sz="2000" dirty="0" smtClean="0"/>
              <a:t>Etkinlik yapımı için gerekli malzemelerin  büyük bir kısmı okul tarafından karşılanır.</a:t>
            </a:r>
          </a:p>
          <a:p>
            <a:r>
              <a:rPr lang="tr-TR" sz="2000" dirty="0" smtClean="0"/>
              <a:t>Etkinlikleri yapabilmemiz için atölyemiz bulunmaktadır.</a:t>
            </a:r>
          </a:p>
          <a:p>
            <a:r>
              <a:rPr lang="tr-TR" sz="2000" dirty="0" smtClean="0"/>
              <a:t>Anaokulu etkinliklerinde çocuk gelişimi alanı öğrencileri aktif olarak yer alır.</a:t>
            </a:r>
          </a:p>
          <a:p>
            <a:r>
              <a:rPr lang="tr-TR" sz="2000" dirty="0" smtClean="0"/>
              <a:t>9. sınıfta alan öğrencilerine sigorta yapılır.</a:t>
            </a:r>
          </a:p>
          <a:p>
            <a:r>
              <a:rPr lang="tr-TR" sz="2000" dirty="0" smtClean="0"/>
              <a:t>12. sınıfta ilçemizde bulunan anaokullarında staj yapılır ve ücret alırlar. </a:t>
            </a:r>
            <a:r>
              <a:rPr lang="tr-TR" sz="2000" smtClean="0"/>
              <a:t>Ücret </a:t>
            </a:r>
            <a:r>
              <a:rPr lang="tr-TR" sz="2000" dirty="0" smtClean="0"/>
              <a:t>bütün alanlarda aynıdır.</a:t>
            </a:r>
            <a:endParaRPr lang="tr-TR" sz="2000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8322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-1425" y="116632"/>
            <a:ext cx="9217024" cy="1313892"/>
          </a:xfrm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18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ÇOCUK GELİŞİMİ </a:t>
            </a:r>
            <a:br>
              <a:rPr lang="tr-TR" sz="18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tr-TR" sz="18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VE </a:t>
            </a:r>
            <a:br>
              <a:rPr lang="tr-TR" sz="18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tr-TR" sz="18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EĞİTİMİ ALANI İŞ BULMA İMKÂNLARI</a:t>
            </a:r>
            <a:r>
              <a:rPr lang="tr-TR" sz="4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tr-TR" sz="4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</a:br>
            <a:endParaRPr lang="tr-TR" sz="4000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4339" name="4 Alt Başlık"/>
          <p:cNvSpPr>
            <a:spLocks noGrp="1"/>
          </p:cNvSpPr>
          <p:nvPr>
            <p:ph type="subTitle" idx="1"/>
          </p:nvPr>
        </p:nvSpPr>
        <p:spPr>
          <a:xfrm>
            <a:off x="0" y="836712"/>
            <a:ext cx="8715375" cy="5472608"/>
          </a:xfrm>
        </p:spPr>
        <p:txBody>
          <a:bodyPr/>
          <a:lstStyle/>
          <a:p>
            <a:pPr marR="0" algn="l" eaLnBrk="1" hangingPunct="1"/>
            <a:r>
              <a:rPr lang="tr-TR" sz="2000" dirty="0" smtClean="0">
                <a:solidFill>
                  <a:srgbClr val="FF0000"/>
                </a:solidFill>
                <a:latin typeface="Comic Sans MS" pitchFamily="66" charset="0"/>
              </a:rPr>
              <a:t>*</a:t>
            </a:r>
            <a:r>
              <a:rPr lang="tr-TR" sz="2000" u="sng" dirty="0" smtClean="0">
                <a:solidFill>
                  <a:srgbClr val="FF0000"/>
                </a:solidFill>
                <a:latin typeface="Comic Sans MS" pitchFamily="66" charset="0"/>
              </a:rPr>
              <a:t>Lise Mezunları;</a:t>
            </a:r>
            <a:endParaRPr lang="tr-TR" sz="2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R="0" algn="l" eaLnBrk="1" hangingPunct="1"/>
            <a:r>
              <a:rPr lang="tr-TR" sz="2000" dirty="0" smtClean="0">
                <a:solidFill>
                  <a:srgbClr val="FF0000"/>
                </a:solidFill>
                <a:latin typeface="Comic Sans MS" pitchFamily="66" charset="0"/>
              </a:rPr>
              <a:t>kreş</a:t>
            </a:r>
            <a:r>
              <a:rPr lang="tr-TR" sz="2000" dirty="0">
                <a:solidFill>
                  <a:srgbClr val="FF0000"/>
                </a:solidFill>
                <a:latin typeface="Comic Sans MS" pitchFamily="66" charset="0"/>
              </a:rPr>
              <a:t>, yuva, anaokulu, ana sınıfı ve çocuk kulüplerinde öğretmen yardımcısı olarak görev yapmaktadırlar. </a:t>
            </a:r>
            <a:endParaRPr lang="tr-TR" sz="2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R="0" algn="l" eaLnBrk="1" hangingPunct="1"/>
            <a:r>
              <a:rPr lang="tr-TR" sz="2000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• Özel Eğitimde Öğretmen </a:t>
            </a:r>
            <a:r>
              <a:rPr lang="tr-TR" sz="2000" dirty="0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Yardımcılığı</a:t>
            </a:r>
            <a:r>
              <a:rPr lang="tr-TR" sz="2000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tr-TR" sz="2000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tr-TR" sz="2000" dirty="0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 Bakıcı </a:t>
            </a:r>
            <a:r>
              <a:rPr lang="tr-TR" sz="2000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annelik ve yardımcı öğretmenlik meslekleri de bulunmaktadır</a:t>
            </a:r>
            <a:r>
              <a:rPr lang="tr-TR" sz="2000" dirty="0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.</a:t>
            </a:r>
          </a:p>
          <a:p>
            <a:pPr marR="0" algn="l" eaLnBrk="1" hangingPunct="1"/>
            <a:r>
              <a:rPr lang="tr-TR" sz="2000" dirty="0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*Organizasyon( Doğum günü, şenlik vb.)</a:t>
            </a:r>
          </a:p>
          <a:p>
            <a:pPr marR="0" algn="l" eaLnBrk="1" hangingPunct="1"/>
            <a:r>
              <a:rPr lang="tr-TR" sz="2000" u="sng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ea typeface="+mj-ea"/>
                <a:cs typeface="+mj-cs"/>
              </a:rPr>
              <a:t>4 </a:t>
            </a:r>
            <a:r>
              <a:rPr lang="tr-TR" sz="2000" u="sng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ea typeface="+mj-ea"/>
                <a:cs typeface="+mj-cs"/>
              </a:rPr>
              <a:t>Y</a:t>
            </a:r>
            <a:r>
              <a:rPr lang="tr-TR" sz="2000" u="sng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ea typeface="+mj-ea"/>
                <a:cs typeface="+mj-cs"/>
              </a:rPr>
              <a:t>ıllık </a:t>
            </a:r>
            <a:r>
              <a:rPr lang="tr-TR" sz="2000" u="sng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ea typeface="+mj-ea"/>
                <a:cs typeface="+mj-cs"/>
              </a:rPr>
              <a:t>Ü</a:t>
            </a:r>
            <a:r>
              <a:rPr lang="tr-TR" sz="2000" u="sng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ea typeface="+mj-ea"/>
                <a:cs typeface="+mj-cs"/>
              </a:rPr>
              <a:t>niversite </a:t>
            </a:r>
            <a:r>
              <a:rPr lang="tr-TR" sz="2000" u="sng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ea typeface="+mj-ea"/>
                <a:cs typeface="+mj-cs"/>
              </a:rPr>
              <a:t>M</a:t>
            </a:r>
            <a:r>
              <a:rPr lang="tr-TR" sz="2000" u="sng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ea typeface="+mj-ea"/>
                <a:cs typeface="+mj-cs"/>
              </a:rPr>
              <a:t>ezunları;</a:t>
            </a:r>
          </a:p>
          <a:p>
            <a:pPr marR="0" algn="l" eaLnBrk="1" hangingPunct="1"/>
            <a:r>
              <a:rPr lang="tr-TR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ea typeface="+mj-ea"/>
                <a:cs typeface="+mj-cs"/>
              </a:rPr>
              <a:t>*Çocuk Gelişimi ve eğitimi öğretmeni(eşit ağırlık)</a:t>
            </a:r>
          </a:p>
          <a:p>
            <a:pPr marR="0" algn="l" eaLnBrk="1" hangingPunct="1"/>
            <a:r>
              <a:rPr lang="tr-TR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ea typeface="+mj-ea"/>
                <a:cs typeface="+mj-cs"/>
              </a:rPr>
              <a:t>*Çocuk gelişimi uzmanı</a:t>
            </a:r>
          </a:p>
          <a:p>
            <a:pPr marR="0" algn="l" eaLnBrk="1" hangingPunct="1"/>
            <a:r>
              <a:rPr lang="tr-TR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ea typeface="+mj-ea"/>
                <a:cs typeface="+mj-cs"/>
              </a:rPr>
              <a:t>*Okul Öncesi </a:t>
            </a:r>
            <a:r>
              <a:rPr lang="tr-TR" sz="2000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ea typeface="+mj-ea"/>
                <a:cs typeface="+mj-cs"/>
              </a:rPr>
              <a:t>Ö</a:t>
            </a:r>
            <a:r>
              <a:rPr lang="tr-TR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ea typeface="+mj-ea"/>
                <a:cs typeface="+mj-cs"/>
              </a:rPr>
              <a:t>ğretmenliği(sözel)</a:t>
            </a:r>
            <a:endParaRPr lang="tr-TR" sz="2000" dirty="0">
              <a:solidFill>
                <a:schemeClr val="accent1">
                  <a:lumMod val="50000"/>
                </a:schemeClr>
              </a:solidFill>
              <a:latin typeface="Comic Sans MS" pitchFamily="66" charset="0"/>
              <a:ea typeface="+mj-ea"/>
              <a:cs typeface="+mj-cs"/>
            </a:endParaRPr>
          </a:p>
          <a:p>
            <a:pPr marR="0" algn="l" eaLnBrk="1" hangingPunct="1"/>
            <a:r>
              <a:rPr lang="tr-TR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ea typeface="+mj-ea"/>
                <a:cs typeface="+mj-cs"/>
              </a:rPr>
              <a:t>*Özel Eğitim Öğretmenlikleri</a:t>
            </a:r>
          </a:p>
          <a:p>
            <a:pPr marR="0" algn="l" eaLnBrk="1" hangingPunct="1"/>
            <a:r>
              <a:rPr lang="tr-TR" sz="2000" u="sng" dirty="0" smtClean="0">
                <a:solidFill>
                  <a:srgbClr val="7CCA62">
                    <a:lumMod val="50000"/>
                  </a:srgbClr>
                </a:solidFill>
                <a:latin typeface="Comic Sans MS" pitchFamily="66" charset="0"/>
                <a:ea typeface="+mj-ea"/>
                <a:cs typeface="+mj-cs"/>
              </a:rPr>
              <a:t>2 yıllık Ön Lisans Mezunları;</a:t>
            </a:r>
          </a:p>
          <a:p>
            <a:pPr marR="0" algn="l" eaLnBrk="1" hangingPunct="1"/>
            <a:r>
              <a:rPr lang="tr-TR" sz="2000" dirty="0" smtClean="0">
                <a:solidFill>
                  <a:srgbClr val="7CCA62">
                    <a:lumMod val="50000"/>
                  </a:srgbClr>
                </a:solidFill>
                <a:latin typeface="Comic Sans MS" pitchFamily="66" charset="0"/>
                <a:ea typeface="+mj-ea"/>
                <a:cs typeface="+mj-cs"/>
              </a:rPr>
              <a:t>*Çocuk Gelişimi ve Eğitimi </a:t>
            </a:r>
            <a:r>
              <a:rPr lang="tr-TR" sz="2000" dirty="0">
                <a:solidFill>
                  <a:srgbClr val="7CCA62">
                    <a:lumMod val="50000"/>
                  </a:srgbClr>
                </a:solidFill>
                <a:latin typeface="Comic Sans MS" pitchFamily="66" charset="0"/>
                <a:ea typeface="+mj-ea"/>
                <a:cs typeface="+mj-cs"/>
              </a:rPr>
              <a:t>A</a:t>
            </a:r>
            <a:r>
              <a:rPr lang="tr-TR" sz="2000" dirty="0" smtClean="0">
                <a:solidFill>
                  <a:srgbClr val="7CCA62">
                    <a:lumMod val="50000"/>
                  </a:srgbClr>
                </a:solidFill>
                <a:latin typeface="Comic Sans MS" pitchFamily="66" charset="0"/>
                <a:ea typeface="+mj-ea"/>
                <a:cs typeface="+mj-cs"/>
              </a:rPr>
              <a:t>lanı</a:t>
            </a:r>
          </a:p>
          <a:p>
            <a:pPr marR="0" algn="l" eaLnBrk="1" hangingPunct="1"/>
            <a:r>
              <a:rPr lang="tr-TR" sz="2000" dirty="0" smtClean="0">
                <a:solidFill>
                  <a:srgbClr val="7CCA62">
                    <a:lumMod val="50000"/>
                  </a:srgbClr>
                </a:solidFill>
                <a:latin typeface="Comic Sans MS" pitchFamily="66" charset="0"/>
                <a:ea typeface="+mj-ea"/>
                <a:cs typeface="+mj-cs"/>
              </a:rPr>
              <a:t>*Sosyal hizmetler</a:t>
            </a:r>
            <a:endParaRPr lang="tr-TR" sz="2000" dirty="0" smtClean="0">
              <a:solidFill>
                <a:srgbClr val="0D0D0D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82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147</Words>
  <Application>Microsoft Office PowerPoint</Application>
  <PresentationFormat>Ekran Gösterisi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Ofis Teması</vt:lpstr>
      <vt:lpstr>Akış</vt:lpstr>
      <vt:lpstr>1_Akış</vt:lpstr>
      <vt:lpstr>3_Akış</vt:lpstr>
      <vt:lpstr>4_Akış</vt:lpstr>
      <vt:lpstr>ÇOCUK GELİŞİMİ  VE  EĞİTİMİ ALANI </vt:lpstr>
      <vt:lpstr>    Çocuk gelişimi ve eğitimi ile ilgili hangi bilgi, beceri, tutum ve davranışların hangi yaş düzeyindeki çocuklara ve gençlere kazandırılacağı hakkında bilgi veren, çocuğun tüm gelişimlerini destekleyen , plan yapan, uygulayan, insan ilişkileri ve empatiye önem veren, çocuk sağlığı ve hastalıkları konusunda bilgi sahibi olan, özel eğitime muhtaç çocukların gelişimlerine ve uyumlarına yardımcı olan; drama,  basit beden eğitimi hareketleri, müzik çalışmaları, sanat ve ana dili etkinlikleri yapan, çocukları tanıma tekniklerini uygulayan bir alandır. </vt:lpstr>
      <vt:lpstr>         Alan Genel Bilgileri</vt:lpstr>
      <vt:lpstr>ÇOCUK GELİŞİMİ  VE  EĞİTİMİ ALANI İŞ BULMA İMKÂNLARI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GELİŞİMİ  VE  EĞİTİMİ ALANI </dc:title>
  <dc:creator>admin</dc:creator>
  <cp:lastModifiedBy>Karaağaç MTAL</cp:lastModifiedBy>
  <cp:revision>2</cp:revision>
  <dcterms:created xsi:type="dcterms:W3CDTF">2024-04-29T12:01:17Z</dcterms:created>
  <dcterms:modified xsi:type="dcterms:W3CDTF">2024-04-29T12:20:48Z</dcterms:modified>
</cp:coreProperties>
</file>